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NZ"/>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27520AE7-1646-4926-9A3A-05D51542C5BE}" type="datetimeFigureOut">
              <a:rPr lang="en-NZ" smtClean="0"/>
              <a:t>08/05/2016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D066D0B-416A-4420-BEEA-317CAA3378E1}" type="slidenum">
              <a:rPr lang="en-NZ" smtClean="0"/>
              <a:t>‹#›</a:t>
            </a:fld>
            <a:endParaRPr lang="en-NZ"/>
          </a:p>
        </p:txBody>
      </p:sp>
    </p:spTree>
    <p:extLst>
      <p:ext uri="{BB962C8B-B14F-4D97-AF65-F5344CB8AC3E}">
        <p14:creationId xmlns:p14="http://schemas.microsoft.com/office/powerpoint/2010/main" val="2139839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27520AE7-1646-4926-9A3A-05D51542C5BE}" type="datetimeFigureOut">
              <a:rPr lang="en-NZ" smtClean="0"/>
              <a:t>08/05/2016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D066D0B-416A-4420-BEEA-317CAA3378E1}" type="slidenum">
              <a:rPr lang="en-NZ" smtClean="0"/>
              <a:t>‹#›</a:t>
            </a:fld>
            <a:endParaRPr lang="en-NZ"/>
          </a:p>
        </p:txBody>
      </p:sp>
    </p:spTree>
    <p:extLst>
      <p:ext uri="{BB962C8B-B14F-4D97-AF65-F5344CB8AC3E}">
        <p14:creationId xmlns:p14="http://schemas.microsoft.com/office/powerpoint/2010/main" val="3072049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27520AE7-1646-4926-9A3A-05D51542C5BE}" type="datetimeFigureOut">
              <a:rPr lang="en-NZ" smtClean="0"/>
              <a:t>08/05/2016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D066D0B-416A-4420-BEEA-317CAA3378E1}" type="slidenum">
              <a:rPr lang="en-NZ" smtClean="0"/>
              <a:t>‹#›</a:t>
            </a:fld>
            <a:endParaRPr lang="en-NZ"/>
          </a:p>
        </p:txBody>
      </p:sp>
    </p:spTree>
    <p:extLst>
      <p:ext uri="{BB962C8B-B14F-4D97-AF65-F5344CB8AC3E}">
        <p14:creationId xmlns:p14="http://schemas.microsoft.com/office/powerpoint/2010/main" val="3496336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27520AE7-1646-4926-9A3A-05D51542C5BE}" type="datetimeFigureOut">
              <a:rPr lang="en-NZ" smtClean="0"/>
              <a:t>08/05/2016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D066D0B-416A-4420-BEEA-317CAA3378E1}" type="slidenum">
              <a:rPr lang="en-NZ" smtClean="0"/>
              <a:t>‹#›</a:t>
            </a:fld>
            <a:endParaRPr lang="en-NZ"/>
          </a:p>
        </p:txBody>
      </p:sp>
    </p:spTree>
    <p:extLst>
      <p:ext uri="{BB962C8B-B14F-4D97-AF65-F5344CB8AC3E}">
        <p14:creationId xmlns:p14="http://schemas.microsoft.com/office/powerpoint/2010/main" val="3953642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NZ"/>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520AE7-1646-4926-9A3A-05D51542C5BE}" type="datetimeFigureOut">
              <a:rPr lang="en-NZ" smtClean="0"/>
              <a:t>08/05/2016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D066D0B-416A-4420-BEEA-317CAA3378E1}" type="slidenum">
              <a:rPr lang="en-NZ" smtClean="0"/>
              <a:t>‹#›</a:t>
            </a:fld>
            <a:endParaRPr lang="en-NZ"/>
          </a:p>
        </p:txBody>
      </p:sp>
    </p:spTree>
    <p:extLst>
      <p:ext uri="{BB962C8B-B14F-4D97-AF65-F5344CB8AC3E}">
        <p14:creationId xmlns:p14="http://schemas.microsoft.com/office/powerpoint/2010/main" val="494760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27520AE7-1646-4926-9A3A-05D51542C5BE}" type="datetimeFigureOut">
              <a:rPr lang="en-NZ" smtClean="0"/>
              <a:t>08/05/2016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AD066D0B-416A-4420-BEEA-317CAA3378E1}" type="slidenum">
              <a:rPr lang="en-NZ" smtClean="0"/>
              <a:t>‹#›</a:t>
            </a:fld>
            <a:endParaRPr lang="en-NZ"/>
          </a:p>
        </p:txBody>
      </p:sp>
    </p:spTree>
    <p:extLst>
      <p:ext uri="{BB962C8B-B14F-4D97-AF65-F5344CB8AC3E}">
        <p14:creationId xmlns:p14="http://schemas.microsoft.com/office/powerpoint/2010/main" val="148900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NZ"/>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27520AE7-1646-4926-9A3A-05D51542C5BE}" type="datetimeFigureOut">
              <a:rPr lang="en-NZ" smtClean="0"/>
              <a:t>08/05/2016</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AD066D0B-416A-4420-BEEA-317CAA3378E1}" type="slidenum">
              <a:rPr lang="en-NZ" smtClean="0"/>
              <a:t>‹#›</a:t>
            </a:fld>
            <a:endParaRPr lang="en-NZ"/>
          </a:p>
        </p:txBody>
      </p:sp>
    </p:spTree>
    <p:extLst>
      <p:ext uri="{BB962C8B-B14F-4D97-AF65-F5344CB8AC3E}">
        <p14:creationId xmlns:p14="http://schemas.microsoft.com/office/powerpoint/2010/main" val="2413466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27520AE7-1646-4926-9A3A-05D51542C5BE}" type="datetimeFigureOut">
              <a:rPr lang="en-NZ" smtClean="0"/>
              <a:t>08/05/2016</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AD066D0B-416A-4420-BEEA-317CAA3378E1}" type="slidenum">
              <a:rPr lang="en-NZ" smtClean="0"/>
              <a:t>‹#›</a:t>
            </a:fld>
            <a:endParaRPr lang="en-NZ"/>
          </a:p>
        </p:txBody>
      </p:sp>
    </p:spTree>
    <p:extLst>
      <p:ext uri="{BB962C8B-B14F-4D97-AF65-F5344CB8AC3E}">
        <p14:creationId xmlns:p14="http://schemas.microsoft.com/office/powerpoint/2010/main" val="1990409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520AE7-1646-4926-9A3A-05D51542C5BE}" type="datetimeFigureOut">
              <a:rPr lang="en-NZ" smtClean="0"/>
              <a:t>08/05/2016</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AD066D0B-416A-4420-BEEA-317CAA3378E1}" type="slidenum">
              <a:rPr lang="en-NZ" smtClean="0"/>
              <a:t>‹#›</a:t>
            </a:fld>
            <a:endParaRPr lang="en-NZ"/>
          </a:p>
        </p:txBody>
      </p:sp>
    </p:spTree>
    <p:extLst>
      <p:ext uri="{BB962C8B-B14F-4D97-AF65-F5344CB8AC3E}">
        <p14:creationId xmlns:p14="http://schemas.microsoft.com/office/powerpoint/2010/main" val="322487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520AE7-1646-4926-9A3A-05D51542C5BE}" type="datetimeFigureOut">
              <a:rPr lang="en-NZ" smtClean="0"/>
              <a:t>08/05/2016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AD066D0B-416A-4420-BEEA-317CAA3378E1}" type="slidenum">
              <a:rPr lang="en-NZ" smtClean="0"/>
              <a:t>‹#›</a:t>
            </a:fld>
            <a:endParaRPr lang="en-NZ"/>
          </a:p>
        </p:txBody>
      </p:sp>
    </p:spTree>
    <p:extLst>
      <p:ext uri="{BB962C8B-B14F-4D97-AF65-F5344CB8AC3E}">
        <p14:creationId xmlns:p14="http://schemas.microsoft.com/office/powerpoint/2010/main" val="1068724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520AE7-1646-4926-9A3A-05D51542C5BE}" type="datetimeFigureOut">
              <a:rPr lang="en-NZ" smtClean="0"/>
              <a:t>08/05/2016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AD066D0B-416A-4420-BEEA-317CAA3378E1}" type="slidenum">
              <a:rPr lang="en-NZ" smtClean="0"/>
              <a:t>‹#›</a:t>
            </a:fld>
            <a:endParaRPr lang="en-NZ"/>
          </a:p>
        </p:txBody>
      </p:sp>
    </p:spTree>
    <p:extLst>
      <p:ext uri="{BB962C8B-B14F-4D97-AF65-F5344CB8AC3E}">
        <p14:creationId xmlns:p14="http://schemas.microsoft.com/office/powerpoint/2010/main" val="137865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520AE7-1646-4926-9A3A-05D51542C5BE}" type="datetimeFigureOut">
              <a:rPr lang="en-NZ" smtClean="0"/>
              <a:t>08/05/2016</a:t>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066D0B-416A-4420-BEEA-317CAA3378E1}" type="slidenum">
              <a:rPr lang="en-NZ" smtClean="0"/>
              <a:t>‹#›</a:t>
            </a:fld>
            <a:endParaRPr lang="en-NZ"/>
          </a:p>
        </p:txBody>
      </p:sp>
    </p:spTree>
    <p:extLst>
      <p:ext uri="{BB962C8B-B14F-4D97-AF65-F5344CB8AC3E}">
        <p14:creationId xmlns:p14="http://schemas.microsoft.com/office/powerpoint/2010/main" val="2412774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Using TEXAS</a:t>
            </a:r>
            <a:endParaRPr lang="en-NZ" dirty="0"/>
          </a:p>
        </p:txBody>
      </p:sp>
      <p:sp>
        <p:nvSpPr>
          <p:cNvPr id="3" name="Subtitle 2"/>
          <p:cNvSpPr>
            <a:spLocks noGrp="1"/>
          </p:cNvSpPr>
          <p:nvPr>
            <p:ph type="subTitle" idx="1"/>
          </p:nvPr>
        </p:nvSpPr>
        <p:spPr/>
        <p:txBody>
          <a:bodyPr/>
          <a:lstStyle/>
          <a:p>
            <a:endParaRPr lang="en-NZ"/>
          </a:p>
        </p:txBody>
      </p:sp>
    </p:spTree>
    <p:extLst>
      <p:ext uri="{BB962C8B-B14F-4D97-AF65-F5344CB8AC3E}">
        <p14:creationId xmlns:p14="http://schemas.microsoft.com/office/powerpoint/2010/main" val="2762721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TOPIC</a:t>
            </a:r>
            <a:endParaRPr lang="en-NZ" dirty="0"/>
          </a:p>
        </p:txBody>
      </p:sp>
      <p:sp>
        <p:nvSpPr>
          <p:cNvPr id="3" name="Content Placeholder 2"/>
          <p:cNvSpPr>
            <a:spLocks noGrp="1"/>
          </p:cNvSpPr>
          <p:nvPr>
            <p:ph idx="1"/>
          </p:nvPr>
        </p:nvSpPr>
        <p:spPr/>
        <p:txBody>
          <a:bodyPr/>
          <a:lstStyle/>
          <a:p>
            <a:pPr marL="0" indent="0">
              <a:buNone/>
            </a:pPr>
            <a:r>
              <a:rPr lang="en-NZ" dirty="0" smtClean="0"/>
              <a:t>Kirby is a caring and supportive teenager.</a:t>
            </a:r>
            <a:endParaRPr lang="en-NZ" dirty="0"/>
          </a:p>
        </p:txBody>
      </p:sp>
    </p:spTree>
    <p:extLst>
      <p:ext uri="{BB962C8B-B14F-4D97-AF65-F5344CB8AC3E}">
        <p14:creationId xmlns:p14="http://schemas.microsoft.com/office/powerpoint/2010/main" val="1241145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solidFill>
                  <a:srgbClr val="0070C0"/>
                </a:solidFill>
              </a:rPr>
              <a:t>EXAMPLE (and quote to prove it)</a:t>
            </a:r>
            <a:endParaRPr lang="en-NZ" dirty="0">
              <a:solidFill>
                <a:srgbClr val="0070C0"/>
              </a:solidFill>
            </a:endParaRPr>
          </a:p>
        </p:txBody>
      </p:sp>
      <p:sp>
        <p:nvSpPr>
          <p:cNvPr id="3" name="Content Placeholder 2"/>
          <p:cNvSpPr>
            <a:spLocks noGrp="1"/>
          </p:cNvSpPr>
          <p:nvPr>
            <p:ph idx="1"/>
          </p:nvPr>
        </p:nvSpPr>
        <p:spPr>
          <a:xfrm>
            <a:off x="838200" y="1825625"/>
            <a:ext cx="10515600" cy="518330"/>
          </a:xfrm>
        </p:spPr>
        <p:txBody>
          <a:bodyPr/>
          <a:lstStyle/>
          <a:p>
            <a:pPr marL="0" indent="0">
              <a:buNone/>
            </a:pPr>
            <a:r>
              <a:rPr lang="en-NZ" dirty="0" smtClean="0"/>
              <a:t>Kirby is a caring , sensible teenager with a good sense of humour.</a:t>
            </a:r>
            <a:endParaRPr lang="en-NZ" dirty="0"/>
          </a:p>
        </p:txBody>
      </p:sp>
      <p:sp>
        <p:nvSpPr>
          <p:cNvPr id="4" name="Content Placeholder 2"/>
          <p:cNvSpPr txBox="1">
            <a:spLocks/>
          </p:cNvSpPr>
          <p:nvPr/>
        </p:nvSpPr>
        <p:spPr>
          <a:xfrm>
            <a:off x="838200" y="2472159"/>
            <a:ext cx="10515600" cy="126000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Aft>
                <a:spcPts val="1200"/>
              </a:spcAft>
              <a:buFont typeface="Arial" panose="020B0604020202020204" pitchFamily="34" charset="0"/>
              <a:buNone/>
            </a:pPr>
            <a:r>
              <a:rPr lang="en-NZ" kern="1600" dirty="0" smtClean="0">
                <a:solidFill>
                  <a:srgbClr val="0070C0"/>
                </a:solidFill>
              </a:rPr>
              <a:t>‘</a:t>
            </a:r>
            <a:r>
              <a:rPr lang="en-NZ" u="sng" kern="1600" dirty="0" smtClean="0">
                <a:solidFill>
                  <a:srgbClr val="0070C0"/>
                </a:solidFill>
              </a:rPr>
              <a:t>She threw her arms</a:t>
            </a:r>
            <a:r>
              <a:rPr lang="en-NZ" kern="1600" dirty="0" smtClean="0">
                <a:solidFill>
                  <a:srgbClr val="0070C0"/>
                </a:solidFill>
              </a:rPr>
              <a:t>’ around her crying mother, managed the family budget and laughed off their difficulties.</a:t>
            </a:r>
            <a:endParaRPr lang="en-NZ" kern="1600" dirty="0">
              <a:solidFill>
                <a:srgbClr val="0070C0"/>
              </a:solidFill>
            </a:endParaRPr>
          </a:p>
        </p:txBody>
      </p:sp>
    </p:spTree>
    <p:extLst>
      <p:ext uri="{BB962C8B-B14F-4D97-AF65-F5344CB8AC3E}">
        <p14:creationId xmlns:p14="http://schemas.microsoft.com/office/powerpoint/2010/main" val="3124768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solidFill>
                  <a:srgbClr val="FF0000"/>
                </a:solidFill>
              </a:rPr>
              <a:t>EXPLANATION (give reasons why)</a:t>
            </a:r>
            <a:endParaRPr lang="en-NZ" dirty="0">
              <a:solidFill>
                <a:srgbClr val="FF0000"/>
              </a:solidFill>
            </a:endParaRPr>
          </a:p>
        </p:txBody>
      </p:sp>
      <p:sp>
        <p:nvSpPr>
          <p:cNvPr id="3" name="Content Placeholder 2"/>
          <p:cNvSpPr>
            <a:spLocks noGrp="1"/>
          </p:cNvSpPr>
          <p:nvPr>
            <p:ph idx="1"/>
          </p:nvPr>
        </p:nvSpPr>
        <p:spPr>
          <a:xfrm>
            <a:off x="838200" y="1825625"/>
            <a:ext cx="10515600" cy="518330"/>
          </a:xfrm>
        </p:spPr>
        <p:txBody>
          <a:bodyPr/>
          <a:lstStyle/>
          <a:p>
            <a:pPr marL="0" indent="0">
              <a:buNone/>
            </a:pPr>
            <a:r>
              <a:rPr lang="en-NZ" dirty="0" smtClean="0"/>
              <a:t>Kirby is a caring , sensible teenager with a good sense of humour.</a:t>
            </a:r>
            <a:endParaRPr lang="en-NZ" dirty="0"/>
          </a:p>
        </p:txBody>
      </p:sp>
      <p:sp>
        <p:nvSpPr>
          <p:cNvPr id="4" name="Content Placeholder 2"/>
          <p:cNvSpPr txBox="1">
            <a:spLocks/>
          </p:cNvSpPr>
          <p:nvPr/>
        </p:nvSpPr>
        <p:spPr>
          <a:xfrm>
            <a:off x="838200" y="2350103"/>
            <a:ext cx="10515600" cy="126000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Aft>
                <a:spcPts val="1200"/>
              </a:spcAft>
              <a:buFont typeface="Arial" panose="020B0604020202020204" pitchFamily="34" charset="0"/>
              <a:buNone/>
            </a:pPr>
            <a:r>
              <a:rPr lang="en-NZ" kern="1600" dirty="0" smtClean="0">
                <a:solidFill>
                  <a:srgbClr val="0070C0"/>
                </a:solidFill>
              </a:rPr>
              <a:t>‘</a:t>
            </a:r>
            <a:r>
              <a:rPr lang="en-NZ" u="sng" kern="1600" dirty="0" smtClean="0">
                <a:solidFill>
                  <a:srgbClr val="0070C0"/>
                </a:solidFill>
              </a:rPr>
              <a:t>She threw her arms</a:t>
            </a:r>
            <a:r>
              <a:rPr lang="en-NZ" kern="1600" dirty="0" smtClean="0">
                <a:solidFill>
                  <a:srgbClr val="0070C0"/>
                </a:solidFill>
              </a:rPr>
              <a:t>’ around her crying mother, managed the family budget and laughed off their difficulties.</a:t>
            </a:r>
            <a:endParaRPr lang="en-NZ" kern="1600" dirty="0">
              <a:solidFill>
                <a:srgbClr val="0070C0"/>
              </a:solidFill>
            </a:endParaRPr>
          </a:p>
        </p:txBody>
      </p:sp>
      <p:sp>
        <p:nvSpPr>
          <p:cNvPr id="5" name="Content Placeholder 2"/>
          <p:cNvSpPr txBox="1">
            <a:spLocks/>
          </p:cNvSpPr>
          <p:nvPr/>
        </p:nvSpPr>
        <p:spPr>
          <a:xfrm>
            <a:off x="838200" y="3538959"/>
            <a:ext cx="10515600" cy="2398202"/>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Aft>
                <a:spcPts val="1200"/>
              </a:spcAft>
              <a:buNone/>
            </a:pPr>
            <a:r>
              <a:rPr lang="en-NZ" dirty="0" smtClean="0">
                <a:solidFill>
                  <a:srgbClr val="FF0000"/>
                </a:solidFill>
              </a:rPr>
              <a:t>Kirby obviously cares for her mum or she would not be so concerned to find her crying. She is carrying more responsibility than she should for her age because she is managing the family budget. In addition, she and her mother laugh of their worries together as they “</a:t>
            </a:r>
            <a:r>
              <a:rPr lang="en-NZ" u="sng" dirty="0" smtClean="0">
                <a:solidFill>
                  <a:srgbClr val="FF0000"/>
                </a:solidFill>
              </a:rPr>
              <a:t>collapse in a fit of giggles</a:t>
            </a:r>
            <a:r>
              <a:rPr lang="en-NZ" dirty="0" smtClean="0">
                <a:solidFill>
                  <a:srgbClr val="FF0000"/>
                </a:solidFill>
              </a:rPr>
              <a:t>”.</a:t>
            </a:r>
            <a:endParaRPr lang="en-NZ" kern="1600" dirty="0">
              <a:solidFill>
                <a:srgbClr val="FF0000"/>
              </a:solidFill>
            </a:endParaRPr>
          </a:p>
        </p:txBody>
      </p:sp>
    </p:spTree>
    <p:extLst>
      <p:ext uri="{BB962C8B-B14F-4D97-AF65-F5344CB8AC3E}">
        <p14:creationId xmlns:p14="http://schemas.microsoft.com/office/powerpoint/2010/main" val="2983136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4113"/>
            <a:ext cx="10515600" cy="1325563"/>
          </a:xfrm>
        </p:spPr>
        <p:txBody>
          <a:bodyPr/>
          <a:lstStyle/>
          <a:p>
            <a:r>
              <a:rPr lang="en-NZ" dirty="0" smtClean="0">
                <a:solidFill>
                  <a:srgbClr val="00B050"/>
                </a:solidFill>
              </a:rPr>
              <a:t>ANALYSIS (relate the ideas together)</a:t>
            </a:r>
            <a:endParaRPr lang="en-NZ" dirty="0">
              <a:solidFill>
                <a:srgbClr val="00B050"/>
              </a:solidFill>
            </a:endParaRPr>
          </a:p>
        </p:txBody>
      </p:sp>
      <p:sp>
        <p:nvSpPr>
          <p:cNvPr id="3" name="Content Placeholder 2"/>
          <p:cNvSpPr>
            <a:spLocks noGrp="1"/>
          </p:cNvSpPr>
          <p:nvPr>
            <p:ph idx="1"/>
          </p:nvPr>
        </p:nvSpPr>
        <p:spPr>
          <a:xfrm>
            <a:off x="838200" y="937337"/>
            <a:ext cx="10515600" cy="518330"/>
          </a:xfrm>
        </p:spPr>
        <p:txBody>
          <a:bodyPr/>
          <a:lstStyle/>
          <a:p>
            <a:pPr marL="0" indent="0">
              <a:buNone/>
            </a:pPr>
            <a:r>
              <a:rPr lang="en-NZ" dirty="0" smtClean="0"/>
              <a:t>Kirby is a caring , sensible teenager with a good sense of humour.</a:t>
            </a:r>
            <a:endParaRPr lang="en-NZ" dirty="0"/>
          </a:p>
        </p:txBody>
      </p:sp>
      <p:sp>
        <p:nvSpPr>
          <p:cNvPr id="4" name="Content Placeholder 2"/>
          <p:cNvSpPr txBox="1">
            <a:spLocks/>
          </p:cNvSpPr>
          <p:nvPr/>
        </p:nvSpPr>
        <p:spPr>
          <a:xfrm>
            <a:off x="838200" y="1368505"/>
            <a:ext cx="10515600" cy="126000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Aft>
                <a:spcPts val="1200"/>
              </a:spcAft>
              <a:buFont typeface="Arial" panose="020B0604020202020204" pitchFamily="34" charset="0"/>
              <a:buNone/>
            </a:pPr>
            <a:r>
              <a:rPr lang="en-NZ" kern="1600" dirty="0" smtClean="0">
                <a:solidFill>
                  <a:srgbClr val="0070C0"/>
                </a:solidFill>
              </a:rPr>
              <a:t>‘She threw her arms’ around her crying mother, managed the family budget and laughed off their difficulties.</a:t>
            </a:r>
            <a:endParaRPr lang="en-NZ" kern="1600" dirty="0">
              <a:solidFill>
                <a:srgbClr val="0070C0"/>
              </a:solidFill>
            </a:endParaRPr>
          </a:p>
        </p:txBody>
      </p:sp>
      <p:sp>
        <p:nvSpPr>
          <p:cNvPr id="5" name="Content Placeholder 2"/>
          <p:cNvSpPr txBox="1">
            <a:spLocks/>
          </p:cNvSpPr>
          <p:nvPr/>
        </p:nvSpPr>
        <p:spPr>
          <a:xfrm>
            <a:off x="838200" y="2393004"/>
            <a:ext cx="10515600" cy="2398202"/>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Aft>
                <a:spcPts val="1200"/>
              </a:spcAft>
              <a:buNone/>
            </a:pPr>
            <a:r>
              <a:rPr lang="en-NZ" dirty="0">
                <a:solidFill>
                  <a:srgbClr val="FF0000"/>
                </a:solidFill>
              </a:rPr>
              <a:t>Kirby </a:t>
            </a:r>
            <a:r>
              <a:rPr lang="en-NZ" dirty="0" smtClean="0">
                <a:solidFill>
                  <a:srgbClr val="FF0000"/>
                </a:solidFill>
              </a:rPr>
              <a:t>obviously cares for her mum or she would not be so concerned to find her crying. She is carrying more responsibility than she should for her age because she is managing the family budget. In addition, she and her mother laugh of their worries together as they “collapse in a fit of giggles”.</a:t>
            </a:r>
            <a:endParaRPr lang="en-NZ" kern="1600" dirty="0">
              <a:solidFill>
                <a:srgbClr val="FF0000"/>
              </a:solidFill>
            </a:endParaRPr>
          </a:p>
        </p:txBody>
      </p:sp>
      <p:sp>
        <p:nvSpPr>
          <p:cNvPr id="6" name="Content Placeholder 2"/>
          <p:cNvSpPr txBox="1">
            <a:spLocks/>
          </p:cNvSpPr>
          <p:nvPr/>
        </p:nvSpPr>
        <p:spPr>
          <a:xfrm>
            <a:off x="838200" y="4577445"/>
            <a:ext cx="10515600" cy="1267007"/>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Aft>
                <a:spcPts val="1200"/>
              </a:spcAft>
              <a:buNone/>
            </a:pPr>
            <a:r>
              <a:rPr lang="en-NZ" dirty="0" smtClean="0">
                <a:solidFill>
                  <a:srgbClr val="00B050"/>
                </a:solidFill>
              </a:rPr>
              <a:t>It is likely that Kirby has </a:t>
            </a:r>
            <a:r>
              <a:rPr lang="en-NZ" dirty="0">
                <a:solidFill>
                  <a:srgbClr val="00B050"/>
                </a:solidFill>
              </a:rPr>
              <a:t>developed her sense of humour as a way of coping with </a:t>
            </a:r>
            <a:r>
              <a:rPr lang="en-NZ" dirty="0" smtClean="0">
                <a:solidFill>
                  <a:srgbClr val="00B050"/>
                </a:solidFill>
              </a:rPr>
              <a:t>her</a:t>
            </a:r>
            <a:r>
              <a:rPr lang="en-NZ" dirty="0">
                <a:solidFill>
                  <a:srgbClr val="00B050"/>
                </a:solidFill>
              </a:rPr>
              <a:t> </a:t>
            </a:r>
            <a:r>
              <a:rPr lang="en-NZ" dirty="0" smtClean="0">
                <a:solidFill>
                  <a:srgbClr val="00B050"/>
                </a:solidFill>
              </a:rPr>
              <a:t>over-emotional </a:t>
            </a:r>
            <a:r>
              <a:rPr lang="en-NZ" dirty="0">
                <a:solidFill>
                  <a:srgbClr val="00B050"/>
                </a:solidFill>
              </a:rPr>
              <a:t>and somewhat incapable mother.</a:t>
            </a:r>
            <a:endParaRPr lang="en-NZ" kern="1600" dirty="0">
              <a:solidFill>
                <a:srgbClr val="00B050"/>
              </a:solidFill>
            </a:endParaRPr>
          </a:p>
        </p:txBody>
      </p:sp>
    </p:spTree>
    <p:extLst>
      <p:ext uri="{BB962C8B-B14F-4D97-AF65-F5344CB8AC3E}">
        <p14:creationId xmlns:p14="http://schemas.microsoft.com/office/powerpoint/2010/main" val="3224899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4113"/>
            <a:ext cx="10515600" cy="1325563"/>
          </a:xfrm>
        </p:spPr>
        <p:txBody>
          <a:bodyPr/>
          <a:lstStyle/>
          <a:p>
            <a:r>
              <a:rPr lang="en-NZ" dirty="0" smtClean="0">
                <a:solidFill>
                  <a:srgbClr val="7030A0"/>
                </a:solidFill>
              </a:rPr>
              <a:t>SUMMARY</a:t>
            </a:r>
            <a:endParaRPr lang="en-NZ" dirty="0">
              <a:solidFill>
                <a:srgbClr val="7030A0"/>
              </a:solidFill>
            </a:endParaRPr>
          </a:p>
        </p:txBody>
      </p:sp>
      <p:sp>
        <p:nvSpPr>
          <p:cNvPr id="3" name="Content Placeholder 2"/>
          <p:cNvSpPr>
            <a:spLocks noGrp="1"/>
          </p:cNvSpPr>
          <p:nvPr>
            <p:ph idx="1"/>
          </p:nvPr>
        </p:nvSpPr>
        <p:spPr>
          <a:xfrm>
            <a:off x="838200" y="731648"/>
            <a:ext cx="11353800" cy="518330"/>
          </a:xfrm>
        </p:spPr>
        <p:txBody>
          <a:bodyPr/>
          <a:lstStyle/>
          <a:p>
            <a:pPr marL="0" indent="0">
              <a:buNone/>
            </a:pPr>
            <a:r>
              <a:rPr lang="en-NZ" dirty="0" smtClean="0"/>
              <a:t>Kirby is a caring , sensible teenager with a good sense of humour.</a:t>
            </a:r>
            <a:endParaRPr lang="en-NZ" dirty="0"/>
          </a:p>
        </p:txBody>
      </p:sp>
      <p:sp>
        <p:nvSpPr>
          <p:cNvPr id="4" name="Content Placeholder 2"/>
          <p:cNvSpPr txBox="1">
            <a:spLocks/>
          </p:cNvSpPr>
          <p:nvPr/>
        </p:nvSpPr>
        <p:spPr>
          <a:xfrm>
            <a:off x="838200" y="1056458"/>
            <a:ext cx="11353800" cy="126000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Aft>
                <a:spcPts val="1200"/>
              </a:spcAft>
              <a:buFont typeface="Arial" panose="020B0604020202020204" pitchFamily="34" charset="0"/>
              <a:buNone/>
            </a:pPr>
            <a:r>
              <a:rPr lang="en-NZ" kern="1600" dirty="0" smtClean="0">
                <a:solidFill>
                  <a:srgbClr val="0070C0"/>
                </a:solidFill>
              </a:rPr>
              <a:t>‘She threw her arms’ around her crying mother, managed the family budget and laughed off their difficulties.</a:t>
            </a:r>
            <a:endParaRPr lang="en-NZ" kern="1600" dirty="0">
              <a:solidFill>
                <a:srgbClr val="0070C0"/>
              </a:solidFill>
            </a:endParaRPr>
          </a:p>
        </p:txBody>
      </p:sp>
      <p:sp>
        <p:nvSpPr>
          <p:cNvPr id="5" name="Content Placeholder 2"/>
          <p:cNvSpPr txBox="1">
            <a:spLocks/>
          </p:cNvSpPr>
          <p:nvPr/>
        </p:nvSpPr>
        <p:spPr>
          <a:xfrm>
            <a:off x="838200" y="2074461"/>
            <a:ext cx="11353800" cy="2398202"/>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Aft>
                <a:spcPts val="1200"/>
              </a:spcAft>
              <a:buNone/>
            </a:pPr>
            <a:r>
              <a:rPr lang="en-NZ" dirty="0">
                <a:solidFill>
                  <a:srgbClr val="FF0000"/>
                </a:solidFill>
              </a:rPr>
              <a:t>Kirby </a:t>
            </a:r>
            <a:r>
              <a:rPr lang="en-NZ" dirty="0" smtClean="0">
                <a:solidFill>
                  <a:srgbClr val="FF0000"/>
                </a:solidFill>
              </a:rPr>
              <a:t>obviously cares for her mum or she would not be so concerned to find her crying. She is carrying more responsibility than she should for her age because she is managing the family budget. In addition, she and her mother laugh of their worries together as they “collapse in a fit of giggles”.</a:t>
            </a:r>
            <a:endParaRPr lang="en-NZ" kern="1600" dirty="0">
              <a:solidFill>
                <a:srgbClr val="FF0000"/>
              </a:solidFill>
            </a:endParaRPr>
          </a:p>
        </p:txBody>
      </p:sp>
      <p:sp>
        <p:nvSpPr>
          <p:cNvPr id="6" name="Content Placeholder 2"/>
          <p:cNvSpPr txBox="1">
            <a:spLocks/>
          </p:cNvSpPr>
          <p:nvPr/>
        </p:nvSpPr>
        <p:spPr>
          <a:xfrm>
            <a:off x="838200" y="4317085"/>
            <a:ext cx="11353800" cy="1267007"/>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Aft>
                <a:spcPts val="1200"/>
              </a:spcAft>
              <a:buNone/>
            </a:pPr>
            <a:r>
              <a:rPr lang="en-NZ" dirty="0" smtClean="0">
                <a:solidFill>
                  <a:srgbClr val="00B050"/>
                </a:solidFill>
              </a:rPr>
              <a:t>It is likely that Kirby has </a:t>
            </a:r>
            <a:r>
              <a:rPr lang="en-NZ" dirty="0">
                <a:solidFill>
                  <a:srgbClr val="00B050"/>
                </a:solidFill>
              </a:rPr>
              <a:t>developed her sense of humour as a way of coping with </a:t>
            </a:r>
            <a:r>
              <a:rPr lang="en-NZ" dirty="0" smtClean="0">
                <a:solidFill>
                  <a:srgbClr val="00B050"/>
                </a:solidFill>
              </a:rPr>
              <a:t>her</a:t>
            </a:r>
            <a:r>
              <a:rPr lang="en-NZ" dirty="0">
                <a:solidFill>
                  <a:srgbClr val="00B050"/>
                </a:solidFill>
              </a:rPr>
              <a:t> </a:t>
            </a:r>
            <a:r>
              <a:rPr lang="en-NZ" dirty="0" smtClean="0">
                <a:solidFill>
                  <a:srgbClr val="00B050"/>
                </a:solidFill>
              </a:rPr>
              <a:t>over-emotional </a:t>
            </a:r>
            <a:r>
              <a:rPr lang="en-NZ" dirty="0">
                <a:solidFill>
                  <a:srgbClr val="00B050"/>
                </a:solidFill>
              </a:rPr>
              <a:t>and somewhat incapable mother.</a:t>
            </a:r>
            <a:endParaRPr lang="en-NZ" kern="1600" dirty="0">
              <a:solidFill>
                <a:srgbClr val="00B050"/>
              </a:solidFill>
            </a:endParaRPr>
          </a:p>
        </p:txBody>
      </p:sp>
      <p:sp>
        <p:nvSpPr>
          <p:cNvPr id="7" name="Rectangle 6"/>
          <p:cNvSpPr/>
          <p:nvPr/>
        </p:nvSpPr>
        <p:spPr>
          <a:xfrm>
            <a:off x="0" y="5400094"/>
            <a:ext cx="12192000" cy="1569660"/>
          </a:xfrm>
          <a:prstGeom prst="rect">
            <a:avLst/>
          </a:prstGeom>
        </p:spPr>
        <p:txBody>
          <a:bodyPr wrap="square">
            <a:spAutoFit/>
          </a:bodyPr>
          <a:lstStyle/>
          <a:p>
            <a:r>
              <a:rPr lang="en-NZ" sz="2400" i="0" dirty="0" smtClean="0">
                <a:solidFill>
                  <a:srgbClr val="7030A0"/>
                </a:solidFill>
                <a:effectLst/>
                <a:latin typeface="Times New Roman" panose="02020603050405020304" pitchFamily="18" charset="0"/>
              </a:rPr>
              <a:t>Normally, the parents care for the children. However, Kirby's relationship with her mother is inverted. She has become the responsible one in their family and is caring for her mother. This could be stressful for her but because she is a strong person, she seems able to cope. Her actions are heroic and her mother would be lost without her.</a:t>
            </a:r>
            <a:endParaRPr lang="en-NZ" sz="2400" dirty="0">
              <a:solidFill>
                <a:srgbClr val="7030A0"/>
              </a:solidFill>
            </a:endParaRPr>
          </a:p>
        </p:txBody>
      </p:sp>
    </p:spTree>
    <p:extLst>
      <p:ext uri="{BB962C8B-B14F-4D97-AF65-F5344CB8AC3E}">
        <p14:creationId xmlns:p14="http://schemas.microsoft.com/office/powerpoint/2010/main" val="1946827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466</Words>
  <Application>Microsoft Office PowerPoint</Application>
  <PresentationFormat>Widescreen</PresentationFormat>
  <Paragraphs>21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Using TEXAS</vt:lpstr>
      <vt:lpstr>TOPIC</vt:lpstr>
      <vt:lpstr>EXAMPLE (and quote to prove it)</vt:lpstr>
      <vt:lpstr>EXPLANATION (give reasons why)</vt:lpstr>
      <vt:lpstr>ANALYSIS (relate the ideas together)</vt:lpstr>
      <vt:lpstr>SUMMARY</vt:lpstr>
    </vt:vector>
  </TitlesOfParts>
  <Company>My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TEXAS</dc:title>
  <dc:creator>Annmarie Lawler</dc:creator>
  <cp:lastModifiedBy>Annmarie Lawler</cp:lastModifiedBy>
  <cp:revision>3</cp:revision>
  <dcterms:created xsi:type="dcterms:W3CDTF">2016-05-07T22:08:57Z</dcterms:created>
  <dcterms:modified xsi:type="dcterms:W3CDTF">2016-05-07T22:19:16Z</dcterms:modified>
</cp:coreProperties>
</file>